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2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D00"/>
    <a:srgbClr val="66FF33"/>
    <a:srgbClr val="0D8697"/>
    <a:srgbClr val="C6247A"/>
    <a:srgbClr val="C52378"/>
    <a:srgbClr val="98124D"/>
    <a:srgbClr val="853E5B"/>
    <a:srgbClr val="F94900"/>
    <a:srgbClr val="613125"/>
    <a:srgbClr val="AC18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6433" autoAdjust="0"/>
  </p:normalViewPr>
  <p:slideViewPr>
    <p:cSldViewPr snapToGrid="0">
      <p:cViewPr varScale="1">
        <p:scale>
          <a:sx n="77" d="100"/>
          <a:sy n="77" d="100"/>
        </p:scale>
        <p:origin x="90" y="5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0"/>
          <a:stretch>
            <a:fillRect/>
          </a:stretch>
        </p:blipFill>
        <p:spPr>
          <a:xfrm>
            <a:off x="0" y="0"/>
            <a:ext cx="9135879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04956" y="1275953"/>
            <a:ext cx="673408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6600" b="1" dirty="0">
              <a:ln w="3175">
                <a:solidFill>
                  <a:schemeClr val="tx1"/>
                </a:solidFill>
              </a:ln>
              <a:solidFill>
                <a:srgbClr val="FF6D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02705" y="1956029"/>
            <a:ext cx="6636335" cy="1477328"/>
          </a:xfrm>
          <a:prstGeom prst="rect">
            <a:avLst/>
          </a:prstGeom>
          <a:ln w="28575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B0F0"/>
                </a:solidFill>
                <a:latin typeface="Roboto Slab"/>
              </a:rPr>
              <a:t>МУНИЦИПАЛЬНАЯ ИННОВАЦИОННАЯ </a:t>
            </a:r>
            <a:r>
              <a:rPr lang="ru-RU" b="1" dirty="0" smtClean="0">
                <a:solidFill>
                  <a:srgbClr val="00B0F0"/>
                </a:solidFill>
                <a:latin typeface="Roboto Slab"/>
              </a:rPr>
              <a:t>ПЛОЩАДКА</a:t>
            </a:r>
          </a:p>
          <a:p>
            <a:pPr algn="ctr"/>
            <a:r>
              <a:rPr lang="ru-RU" b="1" dirty="0">
                <a:solidFill>
                  <a:srgbClr val="000000"/>
                </a:solidFill>
                <a:latin typeface="Roboto Slab"/>
              </a:rPr>
              <a:t/>
            </a:r>
            <a:br>
              <a:rPr lang="ru-RU" b="1" dirty="0">
                <a:solidFill>
                  <a:srgbClr val="000000"/>
                </a:solidFill>
                <a:latin typeface="Roboto Slab"/>
              </a:rPr>
            </a:br>
            <a:r>
              <a:rPr lang="ru-RU" b="1" dirty="0">
                <a:solidFill>
                  <a:srgbClr val="000000"/>
                </a:solidFill>
                <a:latin typeface="Roboto Slab"/>
              </a:rPr>
              <a:t> «Образовательные практики повышения качества подготовки </a:t>
            </a:r>
            <a:r>
              <a:rPr lang="ru-RU" b="1" dirty="0" smtClean="0">
                <a:solidFill>
                  <a:srgbClr val="000000"/>
                </a:solidFill>
                <a:latin typeface="Roboto Slab"/>
              </a:rPr>
              <a:t>обучающихся муниципальной </a:t>
            </a:r>
            <a:r>
              <a:rPr lang="ru-RU" b="1" dirty="0">
                <a:solidFill>
                  <a:srgbClr val="000000"/>
                </a:solidFill>
                <a:latin typeface="Roboto Slab"/>
              </a:rPr>
              <a:t>системы образования к ГИА-9»</a:t>
            </a:r>
            <a:endParaRPr lang="ru-RU" b="1" i="0" dirty="0">
              <a:solidFill>
                <a:srgbClr val="000000"/>
              </a:solidFill>
              <a:effectLst/>
              <a:latin typeface="Roboto Slab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02707" y="1183620"/>
            <a:ext cx="6636335" cy="64633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МУ СОШ «ОБРАЗОВАТЕЛЬНЫЙ КОМПЛЕКС «ФЛАГМАН» </a:t>
            </a:r>
          </a:p>
          <a:p>
            <a:pPr algn="ctr"/>
            <a:r>
              <a:rPr lang="ru-RU" b="1" dirty="0" smtClean="0"/>
              <a:t>ЦЕНТР ОБРАЗОВАНИЯ № 3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417523" y="5121311"/>
            <a:ext cx="5361139" cy="1200329"/>
          </a:xfrm>
          <a:prstGeom prst="rect">
            <a:avLst/>
          </a:prstGeom>
          <a:noFill/>
          <a:ln w="19050">
            <a:solidFill>
              <a:srgbClr val="FF6D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РУКОВОДИТЕЛЬ ИННОВАЦИОННОЙ ПРАКТИКИ: ДИРЕКТОР </a:t>
            </a:r>
            <a:r>
              <a:rPr lang="ru-RU" b="1" dirty="0"/>
              <a:t>МУ СОШ «ОБРАЗОВАТЕЛЬНЫЙ КОМПЛЕКС «ФЛАГМАН» </a:t>
            </a:r>
            <a:endParaRPr lang="ru-RU" b="1" dirty="0" smtClean="0"/>
          </a:p>
          <a:p>
            <a:pPr algn="ctr"/>
            <a:r>
              <a:rPr lang="ru-RU" b="1" dirty="0" smtClean="0"/>
              <a:t>СВЕТЛАНА НИКОЛАЕВНА СОЛНЦЕВА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02705" y="3879216"/>
            <a:ext cx="6636335" cy="923330"/>
          </a:xfrm>
          <a:prstGeom prst="rect">
            <a:avLst/>
          </a:prstGeom>
          <a:ln w="19050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Научный руководитель проекта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Павлова Ирина Сергеевна, заместитель директор по НВР, МУ ДПО "Информационно-образовательный Центр"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13"/>
          <a:stretch>
            <a:fillRect/>
          </a:stretch>
        </p:blipFill>
        <p:spPr>
          <a:xfrm>
            <a:off x="8121" y="0"/>
            <a:ext cx="9135879" cy="6858000"/>
          </a:xfrm>
          <a:prstGeom prst="rect">
            <a:avLst/>
          </a:prstGeom>
          <a:ln>
            <a:solidFill>
              <a:srgbClr val="FF6D00"/>
            </a:solidFill>
          </a:ln>
        </p:spPr>
      </p:pic>
      <p:sp>
        <p:nvSpPr>
          <p:cNvPr id="9" name="Прямоугольник 8"/>
          <p:cNvSpPr/>
          <p:nvPr/>
        </p:nvSpPr>
        <p:spPr>
          <a:xfrm>
            <a:off x="949775" y="823885"/>
            <a:ext cx="7252570" cy="1015663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6D00"/>
                </a:solidFill>
              </a:rPr>
              <a:t>Тема: «</a:t>
            </a:r>
            <a:r>
              <a:rPr lang="ru-RU" sz="2000" b="1" dirty="0" smtClean="0">
                <a:solidFill>
                  <a:srgbClr val="FF6D00"/>
                </a:solidFill>
              </a:rPr>
              <a:t>ПРЕДМЕТНАЯ </a:t>
            </a:r>
            <a:r>
              <a:rPr lang="ru-RU" sz="2000" b="1" dirty="0">
                <a:solidFill>
                  <a:srgbClr val="FF6D00"/>
                </a:solidFill>
              </a:rPr>
              <a:t>ДИСПАНСЕРИЗАЦИЯ КАК СРЕДСТВО ПОВЫШЕНИЯ ПОДГОТОВКИ ОБУЧАЮЩИХСЯ К ИТОГОВОЙ АТТЕСТАЦИИ ПО </a:t>
            </a:r>
            <a:r>
              <a:rPr lang="ru-RU" sz="2000" b="1" dirty="0" smtClean="0">
                <a:solidFill>
                  <a:srgbClr val="FF6D00"/>
                </a:solidFill>
              </a:rPr>
              <a:t>МАТЕМАТИКЕ</a:t>
            </a:r>
            <a:r>
              <a:rPr lang="ru-RU" sz="2000" b="1" dirty="0">
                <a:solidFill>
                  <a:srgbClr val="FF6D00"/>
                </a:solidFill>
              </a:rPr>
              <a:t>»</a:t>
            </a:r>
            <a:endParaRPr lang="ru-RU" sz="2000" b="1" dirty="0">
              <a:solidFill>
                <a:srgbClr val="FF6D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715" y="2011032"/>
            <a:ext cx="7252570" cy="3970318"/>
          </a:xfrm>
          <a:prstGeom prst="rect">
            <a:avLst/>
          </a:prstGeom>
          <a:ln w="19050">
            <a:solidFill>
              <a:srgbClr val="FF6D00"/>
            </a:solidFill>
          </a:ln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Цель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: Устранение индивидуальных дефицитов учащихся при подготовке к итоговой аттестации по математике через применение технологии предметной диспансеризации.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ctr">
              <a:spcAft>
                <a:spcPts val="0"/>
              </a:spcAft>
            </a:pPr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ОСНОВНЫЕ ЗАДАЧИ</a:t>
            </a:r>
            <a:endParaRPr lang="ru-RU" dirty="0" smtClean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Рассмотреть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механизм внедрения предметной диспансеризации в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школе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Апробировать модель организации урока с применением технологии учебных циклов.</a:t>
            </a:r>
            <a:endParaRPr lang="ru-RU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Составить и реализовать индивидуальные планы учащихся для ликвидации учебных дефицитов. </a:t>
            </a:r>
            <a:endParaRPr lang="ru-RU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Повысить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текущие предметные результаты у обучающихся 8-9-х классов по математике.</a:t>
            </a:r>
            <a:endParaRPr lang="ru-RU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Успешно сдать итоговую аттестацию по математике в 9х классах.</a:t>
            </a:r>
            <a:endParaRPr lang="ru-RU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839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48"/>
          <a:stretch>
            <a:fillRect/>
          </a:stretch>
        </p:blipFill>
        <p:spPr>
          <a:xfrm>
            <a:off x="-17862" y="0"/>
            <a:ext cx="913587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01874" y="3301942"/>
            <a:ext cx="73402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Предметная диспансеризация -  это действенный способ помочь каждому ученику успешно освоить программу, его универсальность состоит в том, что он может транслироваться на любую предметную область.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180340" algn="ctr">
              <a:spcAft>
                <a:spcPts val="0"/>
              </a:spcAft>
            </a:pP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Предметная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диспансеризация позволяет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помочь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каждому ученику успешно освоить программу;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позволяет  своевременно выявлять пробелы каждого ученика и ликвидировать их в ходе совместной работы; 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преодолеть неуспеваемость по любому предмету;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подготовится к ГИА в выпускных классах;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повысить качество образования в школе.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5714" y="716619"/>
            <a:ext cx="720872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любой образовательной организации встречается учебная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неуспешность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обучающихся, то есть ситуация, когда ученики оказываются не в состоянии по тем или иным причинам полноценно осваивать образовательную программу,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сдать выпускные экзамены.</a:t>
            </a:r>
          </a:p>
          <a:p>
            <a:pPr indent="180340"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целях достижения обучающимися планируемых предметных и метапредметных результатов освоения образовательной программы начального общего и основного общего образования, предлагаем к использованию технологию предметной диспансеризации. </a:t>
            </a:r>
          </a:p>
        </p:txBody>
      </p:sp>
    </p:spTree>
    <p:extLst>
      <p:ext uri="{BB962C8B-B14F-4D97-AF65-F5344CB8AC3E}">
        <p14:creationId xmlns:p14="http://schemas.microsoft.com/office/powerpoint/2010/main" val="3113478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48"/>
          <a:stretch>
            <a:fillRect/>
          </a:stretch>
        </p:blipFill>
        <p:spPr>
          <a:xfrm>
            <a:off x="0" y="-137787"/>
            <a:ext cx="9135879" cy="663302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83293" y="800478"/>
            <a:ext cx="7252569" cy="3139321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</a:rPr>
              <a:t>ОЖИДАЕМЫЙ ИННОВАЦИОННЫЙ ПРОДУКТ</a:t>
            </a:r>
            <a:endParaRPr lang="ru-RU" b="1" i="1" dirty="0" smtClean="0">
              <a:solidFill>
                <a:schemeClr val="accent2"/>
              </a:solidFill>
            </a:endParaRPr>
          </a:p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МЕТОДИЧЕСКИЕ РЕКОМЕНДАЦИИ «МЕХАНИЗМ ВНЕДРЕНИЯ ПРЕДМЕТНОЙ ДИСПАНСЕРИЗАЦИИ ПРИ ПОДГОТОВКЕ К ИТОГОВОЙ АТТЕСТАЦИИ»</a:t>
            </a:r>
          </a:p>
          <a:p>
            <a:pPr indent="449580"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Включают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механизм внедрения предметной диспансеризации, использование приёмов технологии учебных циклов. В сборнике предложены</a:t>
            </a:r>
            <a:r>
              <a:rPr lang="ru-RU" dirty="0">
                <a:solidFill>
                  <a:srgbClr val="000000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примеры нормативно-правовых документов</a:t>
            </a:r>
            <a:r>
              <a:rPr lang="ru-RU" dirty="0">
                <a:solidFill>
                  <a:srgbClr val="000000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диагностические материалы по определению особенностей познавательной деятельности, учебной мотивации обучающихся, банк методических и дидактические материалов для подготовки учащихся к ГИА по математике. 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83292" y="4104064"/>
            <a:ext cx="7252569" cy="2031325"/>
          </a:xfrm>
          <a:prstGeom prst="rect">
            <a:avLst/>
          </a:prstGeom>
          <a:ln w="190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indent="22098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Практическая значимость проекта состоит в возможности использования продуктов, полученных в процессе реализации проектной деятельности школы, другими образовательными организациями и методическими службами всех уровней.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098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Методические рекомендации могут быть применены в практике работы образовательных учреждений для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снижения уровня учебной неуспешности в школе (по всем предметам), 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спешной сдачи ГИА.</a:t>
            </a:r>
          </a:p>
        </p:txBody>
      </p:sp>
    </p:spTree>
    <p:extLst>
      <p:ext uri="{BB962C8B-B14F-4D97-AF65-F5344CB8AC3E}">
        <p14:creationId xmlns:p14="http://schemas.microsoft.com/office/powerpoint/2010/main" val="1170137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13"/>
          <a:stretch>
            <a:fillRect/>
          </a:stretch>
        </p:blipFill>
        <p:spPr>
          <a:xfrm>
            <a:off x="8121" y="0"/>
            <a:ext cx="9135879" cy="68580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100087" y="956671"/>
            <a:ext cx="6951946" cy="5355312"/>
          </a:xfrm>
          <a:prstGeom prst="rect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 НАПРАВЛЕН НА УДОВЛЕТВОРЕНИЕ ПОТРЕБНОСТЕЙ: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успешная сдача государственной итоговой аттестации по математике;</a:t>
            </a:r>
          </a:p>
          <a:p>
            <a:pPr lvl="0" algn="just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 (законных представителей)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достижения обучающимися планируемых предметных и метапредметных результатов освоения образовательной программы в соответствии с их потенциальными возможностями, для дальнейшей адаптации и социализации;</a:t>
            </a:r>
          </a:p>
          <a:p>
            <a:pPr lvl="0" algn="just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 создании условий повышения профессиональной компетентности, профилактики низких образовательных результатов у обучающихся;</a:t>
            </a:r>
          </a:p>
          <a:p>
            <a:pPr lvl="0" algn="just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выстраивания внутришкольной системы профилактики учебной неуспешности, повышения качества образования.</a:t>
            </a:r>
          </a:p>
          <a:p>
            <a:pPr algn="just">
              <a:tabLst>
                <a:tab pos="450850" algn="l"/>
              </a:tabLs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Реализация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позволит повысить удовлетворенность образовательным процессом всех указанных категорий субъектов образовательного процесса.</a:t>
            </a:r>
          </a:p>
        </p:txBody>
      </p:sp>
    </p:spTree>
    <p:extLst>
      <p:ext uri="{BB962C8B-B14F-4D97-AF65-F5344CB8AC3E}">
        <p14:creationId xmlns:p14="http://schemas.microsoft.com/office/powerpoint/2010/main" val="36555934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3572</TotalTime>
  <Words>493</Words>
  <Application>Microsoft Office PowerPoint</Application>
  <PresentationFormat>Экран (4:3)</PresentationFormat>
  <Paragraphs>38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5" baseType="lpstr">
      <vt:lpstr>Arial</vt:lpstr>
      <vt:lpstr>Calibri</vt:lpstr>
      <vt:lpstr>Calibri Light</vt:lpstr>
      <vt:lpstr>Microsoft Sans Serif</vt:lpstr>
      <vt:lpstr>Roboto Slab</vt:lpstr>
      <vt:lpstr>Symbol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Пользователь Windows</cp:lastModifiedBy>
  <cp:revision>112</cp:revision>
  <dcterms:created xsi:type="dcterms:W3CDTF">2013-11-19T05:52:05Z</dcterms:created>
  <dcterms:modified xsi:type="dcterms:W3CDTF">2025-11-10T07:20:03Z</dcterms:modified>
</cp:coreProperties>
</file>